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67" r:id="rId4"/>
    <p:sldId id="268" r:id="rId5"/>
    <p:sldId id="257" r:id="rId6"/>
    <p:sldId id="271" r:id="rId7"/>
    <p:sldId id="269" r:id="rId8"/>
    <p:sldId id="260" r:id="rId9"/>
    <p:sldId id="272" r:id="rId10"/>
    <p:sldId id="258" r:id="rId11"/>
    <p:sldId id="273" r:id="rId12"/>
    <p:sldId id="274" r:id="rId13"/>
    <p:sldId id="259" r:id="rId14"/>
    <p:sldId id="261" r:id="rId15"/>
    <p:sldId id="282" r:id="rId16"/>
    <p:sldId id="270" r:id="rId17"/>
    <p:sldId id="275" r:id="rId18"/>
    <p:sldId id="276" r:id="rId19"/>
    <p:sldId id="281" r:id="rId20"/>
    <p:sldId id="278" r:id="rId21"/>
    <p:sldId id="279" r:id="rId22"/>
    <p:sldId id="262" r:id="rId23"/>
    <p:sldId id="263" r:id="rId24"/>
    <p:sldId id="264" r:id="rId25"/>
    <p:sldId id="266" r:id="rId26"/>
    <p:sldId id="265" r:id="rId27"/>
    <p:sldId id="283" r:id="rId28"/>
    <p:sldId id="28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F38E74B8-3614-41E7-BDA6-0E88491906E3}"/>
    <pc:docChg chg="undo custSel modSld">
      <pc:chgData name="Carli Hansen" userId="bcafb5cc-c472-48e4-901a-b2958ad60e60" providerId="ADAL" clId="{F38E74B8-3614-41E7-BDA6-0E88491906E3}" dt="2022-12-05T15:26:04.688" v="245" actId="20577"/>
      <pc:docMkLst>
        <pc:docMk/>
      </pc:docMkLst>
      <pc:sldChg chg="modSp mod">
        <pc:chgData name="Carli Hansen" userId="bcafb5cc-c472-48e4-901a-b2958ad60e60" providerId="ADAL" clId="{F38E74B8-3614-41E7-BDA6-0E88491906E3}" dt="2022-12-05T14:57:49.715" v="22" actId="255"/>
        <pc:sldMkLst>
          <pc:docMk/>
          <pc:sldMk cId="0" sldId="256"/>
        </pc:sldMkLst>
        <pc:spChg chg="mod">
          <ac:chgData name="Carli Hansen" userId="bcafb5cc-c472-48e4-901a-b2958ad60e60" providerId="ADAL" clId="{F38E74B8-3614-41E7-BDA6-0E88491906E3}" dt="2022-12-05T14:57:49.715" v="22" actId="255"/>
          <ac:spMkLst>
            <pc:docMk/>
            <pc:sldMk cId="0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4:57:43.409" v="21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09:53.456" v="82" actId="20577"/>
        <pc:sldMkLst>
          <pc:docMk/>
          <pc:sldMk cId="0" sldId="257"/>
        </pc:sldMkLst>
        <pc:spChg chg="mod">
          <ac:chgData name="Carli Hansen" userId="bcafb5cc-c472-48e4-901a-b2958ad60e60" providerId="ADAL" clId="{F38E74B8-3614-41E7-BDA6-0E88491906E3}" dt="2022-12-05T15:09:41.813" v="80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09:53.456" v="82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1:52.882" v="97" actId="20577"/>
        <pc:sldMkLst>
          <pc:docMk/>
          <pc:sldMk cId="0" sldId="258"/>
        </pc:sldMkLst>
        <pc:spChg chg="mod">
          <ac:chgData name="Carli Hansen" userId="bcafb5cc-c472-48e4-901a-b2958ad60e60" providerId="ADAL" clId="{F38E74B8-3614-41E7-BDA6-0E88491906E3}" dt="2022-12-05T15:11:52.882" v="97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9:17.002" v="167" actId="20577"/>
        <pc:sldMkLst>
          <pc:docMk/>
          <pc:sldMk cId="0" sldId="259"/>
        </pc:sldMkLst>
        <pc:spChg chg="mod">
          <ac:chgData name="Carli Hansen" userId="bcafb5cc-c472-48e4-901a-b2958ad60e60" providerId="ADAL" clId="{F38E74B8-3614-41E7-BDA6-0E88491906E3}" dt="2022-12-05T15:19:17.002" v="167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18:33.031" v="157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0:56.008" v="87" actId="20577"/>
        <pc:sldMkLst>
          <pc:docMk/>
          <pc:sldMk cId="0" sldId="260"/>
        </pc:sldMkLst>
        <pc:spChg chg="mod">
          <ac:chgData name="Carli Hansen" userId="bcafb5cc-c472-48e4-901a-b2958ad60e60" providerId="ADAL" clId="{F38E74B8-3614-41E7-BDA6-0E88491906E3}" dt="2022-12-05T15:10:56.008" v="87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9:15.114" v="166" actId="20577"/>
        <pc:sldMkLst>
          <pc:docMk/>
          <pc:sldMk cId="0" sldId="261"/>
        </pc:sldMkLst>
        <pc:spChg chg="mod">
          <ac:chgData name="Carli Hansen" userId="bcafb5cc-c472-48e4-901a-b2958ad60e60" providerId="ADAL" clId="{F38E74B8-3614-41E7-BDA6-0E88491906E3}" dt="2022-12-05T15:19:15.114" v="166" actId="20577"/>
          <ac:spMkLst>
            <pc:docMk/>
            <pc:sldMk cId="0" sldId="261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18:58.253" v="165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3:11.655" v="211" actId="20577"/>
        <pc:sldMkLst>
          <pc:docMk/>
          <pc:sldMk cId="0" sldId="262"/>
        </pc:sldMkLst>
        <pc:spChg chg="mod">
          <ac:chgData name="Carli Hansen" userId="bcafb5cc-c472-48e4-901a-b2958ad60e60" providerId="ADAL" clId="{F38E74B8-3614-41E7-BDA6-0E88491906E3}" dt="2022-12-05T15:23:11.655" v="211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3:56.398" v="219" actId="20577"/>
        <pc:sldMkLst>
          <pc:docMk/>
          <pc:sldMk cId="0" sldId="263"/>
        </pc:sldMkLst>
        <pc:spChg chg="mod">
          <ac:chgData name="Carli Hansen" userId="bcafb5cc-c472-48e4-901a-b2958ad60e60" providerId="ADAL" clId="{F38E74B8-3614-41E7-BDA6-0E88491906E3}" dt="2022-12-05T15:23:20.699" v="213"/>
          <ac:spMkLst>
            <pc:docMk/>
            <pc:sldMk cId="0" sldId="263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23:56.398" v="219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4:51.808" v="220" actId="20577"/>
        <pc:sldMkLst>
          <pc:docMk/>
          <pc:sldMk cId="0" sldId="265"/>
        </pc:sldMkLst>
        <pc:spChg chg="mod">
          <ac:chgData name="Carli Hansen" userId="bcafb5cc-c472-48e4-901a-b2958ad60e60" providerId="ADAL" clId="{F38E74B8-3614-41E7-BDA6-0E88491906E3}" dt="2022-12-05T15:24:51.808" v="220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08:01.890" v="39" actId="20577"/>
        <pc:sldMkLst>
          <pc:docMk/>
          <pc:sldMk cId="0" sldId="267"/>
        </pc:sldMkLst>
        <pc:spChg chg="mod">
          <ac:chgData name="Carli Hansen" userId="bcafb5cc-c472-48e4-901a-b2958ad60e60" providerId="ADAL" clId="{F38E74B8-3614-41E7-BDA6-0E88491906E3}" dt="2022-12-05T15:07:40.111" v="31" actId="20577"/>
          <ac:spMkLst>
            <pc:docMk/>
            <pc:sldMk cId="0" sldId="267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08:01.890" v="39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09:33.406" v="78" actId="27636"/>
        <pc:sldMkLst>
          <pc:docMk/>
          <pc:sldMk cId="0" sldId="268"/>
        </pc:sldMkLst>
        <pc:spChg chg="mod">
          <ac:chgData name="Carli Hansen" userId="bcafb5cc-c472-48e4-901a-b2958ad60e60" providerId="ADAL" clId="{F38E74B8-3614-41E7-BDA6-0E88491906E3}" dt="2022-12-05T15:09:33.406" v="78" actId="27636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9:31.984" v="171" actId="20577"/>
        <pc:sldMkLst>
          <pc:docMk/>
          <pc:sldMk cId="0" sldId="270"/>
        </pc:sldMkLst>
        <pc:spChg chg="mod">
          <ac:chgData name="Carli Hansen" userId="bcafb5cc-c472-48e4-901a-b2958ad60e60" providerId="ADAL" clId="{F38E74B8-3614-41E7-BDA6-0E88491906E3}" dt="2022-12-05T15:19:31.984" v="171" actId="20577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0:34.862" v="84" actId="20577"/>
        <pc:sldMkLst>
          <pc:docMk/>
          <pc:sldMk cId="0" sldId="271"/>
        </pc:sldMkLst>
        <pc:spChg chg="mod">
          <ac:chgData name="Carli Hansen" userId="bcafb5cc-c472-48e4-901a-b2958ad60e60" providerId="ADAL" clId="{F38E74B8-3614-41E7-BDA6-0E88491906E3}" dt="2022-12-05T15:10:34.862" v="84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1:22.659" v="96" actId="20577"/>
        <pc:sldMkLst>
          <pc:docMk/>
          <pc:sldMk cId="0" sldId="272"/>
        </pc:sldMkLst>
        <pc:spChg chg="mod">
          <ac:chgData name="Carli Hansen" userId="bcafb5cc-c472-48e4-901a-b2958ad60e60" providerId="ADAL" clId="{F38E74B8-3614-41E7-BDA6-0E88491906E3}" dt="2022-12-05T15:11:08.942" v="94" actId="20577"/>
          <ac:spMkLst>
            <pc:docMk/>
            <pc:sldMk cId="0" sldId="272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11:22.659" v="96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17:15.917" v="155" actId="20577"/>
        <pc:sldMkLst>
          <pc:docMk/>
          <pc:sldMk cId="0" sldId="273"/>
        </pc:sldMkLst>
        <pc:spChg chg="mod">
          <ac:chgData name="Carli Hansen" userId="bcafb5cc-c472-48e4-901a-b2958ad60e60" providerId="ADAL" clId="{F38E74B8-3614-41E7-BDA6-0E88491906E3}" dt="2022-12-05T15:11:58.414" v="98" actId="20577"/>
          <ac:spMkLst>
            <pc:docMk/>
            <pc:sldMk cId="0" sldId="273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17:15.917" v="155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0:28.601" v="176" actId="20577"/>
        <pc:sldMkLst>
          <pc:docMk/>
          <pc:sldMk cId="0" sldId="275"/>
        </pc:sldMkLst>
        <pc:spChg chg="mod">
          <ac:chgData name="Carli Hansen" userId="bcafb5cc-c472-48e4-901a-b2958ad60e60" providerId="ADAL" clId="{F38E74B8-3614-41E7-BDA6-0E88491906E3}" dt="2022-12-05T15:20:28.601" v="176" actId="20577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1:46.012" v="185" actId="20577"/>
        <pc:sldMkLst>
          <pc:docMk/>
          <pc:sldMk cId="0" sldId="278"/>
        </pc:sldMkLst>
        <pc:spChg chg="mod">
          <ac:chgData name="Carli Hansen" userId="bcafb5cc-c472-48e4-901a-b2958ad60e60" providerId="ADAL" clId="{F38E74B8-3614-41E7-BDA6-0E88491906E3}" dt="2022-12-05T15:21:46.012" v="185" actId="20577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2:10.157" v="188" actId="5793"/>
        <pc:sldMkLst>
          <pc:docMk/>
          <pc:sldMk cId="0" sldId="279"/>
        </pc:sldMkLst>
        <pc:spChg chg="mod">
          <ac:chgData name="Carli Hansen" userId="bcafb5cc-c472-48e4-901a-b2958ad60e60" providerId="ADAL" clId="{F38E74B8-3614-41E7-BDA6-0E88491906E3}" dt="2022-12-05T15:22:10.157" v="188" actId="5793"/>
          <ac:spMkLst>
            <pc:docMk/>
            <pc:sldMk cId="0" sldId="279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6:04.688" v="245" actId="20577"/>
        <pc:sldMkLst>
          <pc:docMk/>
          <pc:sldMk cId="0" sldId="280"/>
        </pc:sldMkLst>
        <pc:spChg chg="mod">
          <ac:chgData name="Carli Hansen" userId="bcafb5cc-c472-48e4-901a-b2958ad60e60" providerId="ADAL" clId="{F38E74B8-3614-41E7-BDA6-0E88491906E3}" dt="2022-12-05T15:26:04.688" v="245" actId="20577"/>
          <ac:spMkLst>
            <pc:docMk/>
            <pc:sldMk cId="0" sldId="28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1:13.449" v="183" actId="15"/>
        <pc:sldMkLst>
          <pc:docMk/>
          <pc:sldMk cId="0" sldId="281"/>
        </pc:sldMkLst>
        <pc:spChg chg="mod">
          <ac:chgData name="Carli Hansen" userId="bcafb5cc-c472-48e4-901a-b2958ad60e60" providerId="ADAL" clId="{F38E74B8-3614-41E7-BDA6-0E88491906E3}" dt="2022-12-05T15:20:48.588" v="178" actId="20577"/>
          <ac:spMkLst>
            <pc:docMk/>
            <pc:sldMk cId="0" sldId="281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21:13.449" v="183" actId="15"/>
          <ac:spMkLst>
            <pc:docMk/>
            <pc:sldMk cId="0" sldId="28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25:38.992" v="226" actId="20577"/>
        <pc:sldMkLst>
          <pc:docMk/>
          <pc:sldMk cId="0" sldId="283"/>
        </pc:sldMkLst>
        <pc:spChg chg="mod">
          <ac:chgData name="Carli Hansen" userId="bcafb5cc-c472-48e4-901a-b2958ad60e60" providerId="ADAL" clId="{F38E74B8-3614-41E7-BDA6-0E88491906E3}" dt="2022-12-05T15:25:38.992" v="226" actId="20577"/>
          <ac:spMkLst>
            <pc:docMk/>
            <pc:sldMk cId="0" sldId="283"/>
            <ac:spMk id="2" creationId="{00000000-0000-0000-0000-000000000000}"/>
          </ac:spMkLst>
        </pc:spChg>
        <pc:spChg chg="mod">
          <ac:chgData name="Carli Hansen" userId="bcafb5cc-c472-48e4-901a-b2958ad60e60" providerId="ADAL" clId="{F38E74B8-3614-41E7-BDA6-0E88491906E3}" dt="2022-12-05T15:25:35.593" v="225" actId="20577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F38E74B8-3614-41E7-BDA6-0E88491906E3}" dt="2022-12-05T15:07:33.388" v="30" actId="27636"/>
        <pc:sldMkLst>
          <pc:docMk/>
          <pc:sldMk cId="0" sldId="284"/>
        </pc:sldMkLst>
        <pc:spChg chg="mod">
          <ac:chgData name="Carli Hansen" userId="bcafb5cc-c472-48e4-901a-b2958ad60e60" providerId="ADAL" clId="{F38E74B8-3614-41E7-BDA6-0E88491906E3}" dt="2022-12-05T15:07:33.388" v="30" actId="27636"/>
          <ac:spMkLst>
            <pc:docMk/>
            <pc:sldMk cId="0" sldId="284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2D28-8F98-453A-BB32-60346C72523A}" type="datetimeFigureOut">
              <a:rPr lang="en-US" smtClean="0"/>
              <a:pPr/>
              <a:t>12/5/2022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5B953-30EF-4DBE-BE46-9FFB7960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ANOVA</a:t>
            </a:r>
            <a:br>
              <a:rPr lang="en-US" dirty="0"/>
            </a:br>
            <a:r>
              <a:rPr lang="en-US" sz="3200" dirty="0"/>
              <a:t>Analysis of variance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ANOVA do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Between-groups variance is “good”—it suggests that there are differences among the groups’ DV means that are related to the grouping variable (the IV).</a:t>
            </a:r>
          </a:p>
          <a:p>
            <a:r>
              <a:rPr lang="en-US" dirty="0"/>
              <a:t>Within-group variance is “bad” or error—it suggests that the independent variable is not a good predictor of differences in the DV means—this variation remains unexplained.</a:t>
            </a:r>
          </a:p>
          <a:p>
            <a:r>
              <a:rPr lang="en-US" dirty="0"/>
              <a:t>Is there more variability between the groups than variability within the groups?</a:t>
            </a:r>
          </a:p>
          <a:p>
            <a:r>
              <a:rPr lang="en-US" dirty="0"/>
              <a:t>Ratio of between-group variance to within-group variance.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Are there significant differences among the GPA means of four groups of students defined by their favorite movie genres—action, horror, drama, and comedy?</a:t>
            </a:r>
          </a:p>
          <a:p>
            <a:r>
              <a:rPr lang="en-US" dirty="0"/>
              <a:t>We will use </a:t>
            </a:r>
            <a:r>
              <a:rPr lang="en-US" i="1" dirty="0"/>
              <a:t>j</a:t>
            </a:r>
            <a:r>
              <a:rPr lang="en-US" dirty="0"/>
              <a:t> to designate the number of groups—in this case, four.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data: GPAs of movie fans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 1: action: 0, 1, 2, 3, 4: mean = 2.</a:t>
            </a:r>
          </a:p>
          <a:p>
            <a:r>
              <a:rPr lang="en-US" dirty="0"/>
              <a:t>Group 2: drama: 0, 0, 4, 4: mean = 2.</a:t>
            </a:r>
          </a:p>
          <a:p>
            <a:r>
              <a:rPr lang="en-US" dirty="0"/>
              <a:t>Group 3: horror: 3, 3, 3, 3, 3: mean = 3.</a:t>
            </a:r>
          </a:p>
          <a:p>
            <a:r>
              <a:rPr lang="en-US" dirty="0"/>
              <a:t>Group 4: comedy: 4, 4, 4, 4: mean = 4.</a:t>
            </a:r>
          </a:p>
          <a:p>
            <a:r>
              <a:rPr lang="en-US" dirty="0"/>
              <a:t>Question: is there a significant difference among these means?</a:t>
            </a:r>
          </a:p>
          <a:p>
            <a:r>
              <a:rPr lang="en-US" dirty="0"/>
              <a:t>Null hypothesis: mu1 = mu2 = mu3 = mu4.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numerator (top) is computed as between-group variation: deviations of the group means from the overall (grand) mean.</a:t>
            </a:r>
          </a:p>
          <a:p>
            <a:r>
              <a:rPr lang="en-US" dirty="0"/>
              <a:t>The denominator (bottom) is computed as within-group variation: deviations of the value for each case from the mean of the particular group, and then summed for all the groups.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 ratio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 the numerator, we find the sum of the squared deviations between each </a:t>
            </a:r>
            <a:r>
              <a:rPr lang="en-US" b="1" dirty="0"/>
              <a:t>group mean </a:t>
            </a:r>
            <a:r>
              <a:rPr lang="en-US" dirty="0"/>
              <a:t>and the overall mean, weight each sum by the number of cases in its group, and divide by the number of groups: (j – 1)</a:t>
            </a:r>
          </a:p>
          <a:p>
            <a:r>
              <a:rPr lang="en-US" dirty="0"/>
              <a:t>For the denominator, we use the sum of the squared deviations between the individual case’s value and the </a:t>
            </a:r>
            <a:r>
              <a:rPr lang="en-US" b="1" dirty="0"/>
              <a:t>group mean</a:t>
            </a:r>
            <a:r>
              <a:rPr lang="en-US" dirty="0"/>
              <a:t>, sum these up for all the groups, and divide by the sample size minus the number of groups: (n - j)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null hypothesis is that all the group means are equal to each other.</a:t>
            </a:r>
          </a:p>
          <a:p>
            <a:r>
              <a:rPr lang="en-US" dirty="0"/>
              <a:t>If F is significant (exceeds critical value) it has a low p-value (p &lt; .05) or “sig” in SPSS.</a:t>
            </a:r>
          </a:p>
          <a:p>
            <a:r>
              <a:rPr lang="en-US" dirty="0"/>
              <a:t>We can reject the null hypothesis of equal group means.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Within-group sum of squares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r>
              <a:rPr lang="en-US" dirty="0"/>
              <a:t>Each score – ITS group mean.</a:t>
            </a:r>
          </a:p>
          <a:p>
            <a:r>
              <a:rPr lang="en-US" dirty="0"/>
              <a:t>Square this difference.</a:t>
            </a:r>
          </a:p>
          <a:p>
            <a:r>
              <a:rPr lang="en-US" dirty="0"/>
              <a:t>Sum the squares for the entire data set.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square within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the within-group sum of squares by the total number of cases minus the number of groups: (n – j)</a:t>
            </a:r>
          </a:p>
          <a:p>
            <a:r>
              <a:rPr lang="en-US" dirty="0"/>
              <a:t>SS-within/(n – j)</a:t>
            </a:r>
          </a:p>
          <a:p>
            <a:r>
              <a:rPr lang="en-US" dirty="0"/>
              <a:t>This is the denominator (bottom) of the F ratio and is “bad”—variability we cannot predict from our independent variable.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Between-group sum of squares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each </a:t>
            </a:r>
            <a:r>
              <a:rPr lang="en-US" b="1" dirty="0"/>
              <a:t>group mean </a:t>
            </a:r>
            <a:r>
              <a:rPr lang="en-US" dirty="0"/>
              <a:t>from the grand mean.</a:t>
            </a:r>
          </a:p>
          <a:p>
            <a:r>
              <a:rPr lang="en-US" dirty="0"/>
              <a:t>Square the difference.</a:t>
            </a:r>
          </a:p>
          <a:p>
            <a:r>
              <a:rPr lang="en-US" dirty="0"/>
              <a:t>Multiply this square by the number of cases in the group to weight it.</a:t>
            </a:r>
          </a:p>
          <a:p>
            <a:r>
              <a:rPr lang="en-US" dirty="0"/>
              <a:t>Sum these weighted squares.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 square between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 the sum of squares-between obtained at the previous step by its degrees of freedom: (j – 1)</a:t>
            </a:r>
          </a:p>
          <a:p>
            <a:r>
              <a:rPr lang="en-US" dirty="0"/>
              <a:t>where j is the number of categories of the IV</a:t>
            </a:r>
          </a:p>
          <a:p>
            <a:r>
              <a:rPr lang="en-US" dirty="0"/>
              <a:t>This is “good” variability, based on differences between (or among) the groups.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couple of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are two examples of data analysis using ANOVA as the technique for looking at whether variables are related—is a numerical variable (outcome or DV) predictable from a group variable (predictor or IV).</a:t>
            </a:r>
          </a:p>
          <a:p>
            <a:pPr lvl="1"/>
            <a:r>
              <a:rPr lang="en-US" dirty="0"/>
              <a:t>Are there predictor variables for which passengers were more likely to survive the Titanic disaster?</a:t>
            </a:r>
          </a:p>
          <a:p>
            <a:pPr lvl="1"/>
            <a:r>
              <a:rPr lang="en-US" dirty="0"/>
              <a:t>Are there predictor variables for which categories of people have high or low suicide rates?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 ratio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 = </a:t>
            </a:r>
            <a:r>
              <a:rPr lang="en-US" dirty="0" err="1"/>
              <a:t>meansqbetween</a:t>
            </a:r>
            <a:r>
              <a:rPr lang="en-US" dirty="0"/>
              <a:t>/</a:t>
            </a:r>
            <a:r>
              <a:rPr lang="en-US" dirty="0" err="1"/>
              <a:t>meansqwithin</a:t>
            </a:r>
            <a:r>
              <a:rPr lang="en-US" dirty="0"/>
              <a:t>.</a:t>
            </a:r>
          </a:p>
          <a:p>
            <a:r>
              <a:rPr lang="en-US" dirty="0"/>
              <a:t>The “between” is good variability (predicted by the IV).</a:t>
            </a:r>
          </a:p>
          <a:p>
            <a:r>
              <a:rPr lang="en-US" dirty="0"/>
              <a:t>The “within” is bad or error variability (not predicted by the IV).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Degrees of freedom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The F ratio has separate </a:t>
            </a:r>
            <a:r>
              <a:rPr lang="en-US" b="1" dirty="0" err="1"/>
              <a:t>df</a:t>
            </a:r>
            <a:r>
              <a:rPr lang="en-US" b="1" dirty="0"/>
              <a:t> for the numerator and for the denominator.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 err="1"/>
              <a:t>Df</a:t>
            </a:r>
            <a:r>
              <a:rPr lang="en-US" dirty="0"/>
              <a:t> for the numerator is (j – 1) </a:t>
            </a:r>
          </a:p>
          <a:p>
            <a:r>
              <a:rPr lang="en-US" dirty="0" err="1"/>
              <a:t>Df</a:t>
            </a:r>
            <a:r>
              <a:rPr lang="en-US" dirty="0"/>
              <a:t> between</a:t>
            </a:r>
          </a:p>
          <a:p>
            <a:r>
              <a:rPr lang="en-US" dirty="0"/>
              <a:t>Look across the top row of the chart</a:t>
            </a:r>
          </a:p>
          <a:p>
            <a:endParaRPr lang="en-US" dirty="0"/>
          </a:p>
          <a:p>
            <a:r>
              <a:rPr lang="en-US" dirty="0" err="1"/>
              <a:t>Df</a:t>
            </a:r>
            <a:r>
              <a:rPr lang="en-US" dirty="0"/>
              <a:t> for the denominator is (n – j)</a:t>
            </a:r>
          </a:p>
          <a:p>
            <a:r>
              <a:rPr lang="en-US" dirty="0" err="1"/>
              <a:t>Df</a:t>
            </a:r>
            <a:r>
              <a:rPr lang="en-US" dirty="0"/>
              <a:t> within</a:t>
            </a:r>
          </a:p>
          <a:p>
            <a:r>
              <a:rPr lang="en-US" dirty="0"/>
              <a:t>Look down left-hand column of the chart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the next step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After we do the division: </a:t>
            </a:r>
          </a:p>
          <a:p>
            <a:pPr lvl="1"/>
            <a:r>
              <a:rPr lang="en-US" dirty="0" err="1"/>
              <a:t>Meansqbetween</a:t>
            </a:r>
            <a:r>
              <a:rPr lang="en-US" dirty="0"/>
              <a:t>-groups/</a:t>
            </a:r>
            <a:r>
              <a:rPr lang="en-US" dirty="0" err="1"/>
              <a:t>meansqwithin</a:t>
            </a:r>
            <a:r>
              <a:rPr lang="en-US" dirty="0"/>
              <a:t>-groups, we have the value of a test-statistic called F.</a:t>
            </a:r>
          </a:p>
          <a:p>
            <a:pPr lvl="1"/>
            <a:r>
              <a:rPr lang="en-US" dirty="0"/>
              <a:t>Look at the F chart. Does F exceed the critical value?</a:t>
            </a:r>
          </a:p>
          <a:p>
            <a:pPr lvl="1"/>
            <a:r>
              <a:rPr lang="en-US" dirty="0"/>
              <a:t>If F is BIG relative to its degrees of freedom (and there are two sets of these), it is significant—i.e., there is a lot of between-group variability relative to within-group variability (p is low).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Drat, not done yet!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problem with finding that F is significant is that we still need to figure out which group means are significantly different from each other (a significant F just tells us SOME of them are, but we don’t know which yet).</a:t>
            </a:r>
          </a:p>
          <a:p>
            <a:r>
              <a:rPr lang="en-US" dirty="0"/>
              <a:t>For this, we need to look at the post-hoc results: Bonferroni is one I like to look at, but it assumes equal group variances (some texts suggest Tukey’s HSD). Which pair-wise means are significantly different from each other?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sure to get the </a:t>
            </a:r>
            <a:r>
              <a:rPr lang="en-US" dirty="0" err="1"/>
              <a:t>descriptives</a:t>
            </a:r>
            <a:r>
              <a:rPr lang="en-US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run ANOVA in SPSS be sure to check options-</a:t>
            </a:r>
            <a:r>
              <a:rPr lang="en-US" dirty="0" err="1"/>
              <a:t>descriptives</a:t>
            </a:r>
            <a:r>
              <a:rPr lang="en-US" dirty="0"/>
              <a:t> to see what the group means actually are.</a:t>
            </a:r>
          </a:p>
          <a:p>
            <a:r>
              <a:rPr lang="en-US" dirty="0"/>
              <a:t>In R-Commander, the means will be shown automatically.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ANOVA as part of regression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addition to a data analysis technique in its own right, ANOVA is part of linear regression analysis, so we need to be able to interpret it in that context.</a:t>
            </a:r>
          </a:p>
          <a:p>
            <a:r>
              <a:rPr lang="en-US" dirty="0"/>
              <a:t>It is used in figuring out what proportion of variation in the dependent variable can be predicted from variation in the independent variable.</a:t>
            </a:r>
          </a:p>
          <a:p>
            <a:r>
              <a:rPr lang="en-US" dirty="0"/>
              <a:t>It will be easier to understand in the regression analysis than as a compare-means procedure.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Independent samples t-tests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there are only TWO groups—randomly selected rather than paired, matched, or retested—an independent samples t-test is often used instead of ANOVA.</a:t>
            </a:r>
          </a:p>
          <a:p>
            <a:r>
              <a:rPr lang="en-US" dirty="0"/>
              <a:t>The independent samples t-test is usually reported in research, but the result (p-value) is IDENTICAL to the ANOVA result.</a:t>
            </a:r>
          </a:p>
          <a:p>
            <a:r>
              <a:rPr lang="en-US" dirty="0"/>
              <a:t>T-test results are a little harder to set up and read in SPSS.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samples t-test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Like ANOVA, the t-test is considered a Compare Means procedure, and in the software, it will appear in the Compare Means. </a:t>
            </a:r>
          </a:p>
          <a:p>
            <a:r>
              <a:rPr lang="en-US" dirty="0"/>
              <a:t>Specify the test variable (numerical DV) and the grouping variable (categorical/binary IV). In R-Commander, make sure your IV (“factor”) is coded as categorical, not numerical.</a:t>
            </a:r>
          </a:p>
          <a:p>
            <a:r>
              <a:rPr lang="en-US" dirty="0"/>
              <a:t>Enter the groups’ values for the grouping variable.</a:t>
            </a:r>
          </a:p>
          <a:p>
            <a:r>
              <a:rPr lang="en-US" dirty="0"/>
              <a:t>Output first shows </a:t>
            </a:r>
            <a:r>
              <a:rPr lang="en-US" dirty="0" err="1"/>
              <a:t>Levene</a:t>
            </a:r>
            <a:r>
              <a:rPr lang="en-US" dirty="0"/>
              <a:t> test for equal variances, and then the result of the t-test.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ANOVA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ANOVA is based on the F test-statistic.</a:t>
            </a:r>
          </a:p>
          <a:p>
            <a:r>
              <a:rPr lang="en-US" dirty="0"/>
              <a:t>F is computed by the ratio of two kinds of variance (between and within groups). </a:t>
            </a:r>
          </a:p>
          <a:p>
            <a:r>
              <a:rPr lang="en-US" dirty="0"/>
              <a:t>A relatively high between-groups variance compared to within-groups variance produces a significant result. If F is large, we can reject the null hypothesis that there is no difference among the means.</a:t>
            </a:r>
          </a:p>
          <a:p>
            <a:r>
              <a:rPr lang="en-US" dirty="0"/>
              <a:t>If we find a statistically significant F, we still have to see which pair-wise difference(s) in the means is/are significant.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Titanic Disaster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Were there differences in survival rates by:</a:t>
            </a:r>
          </a:p>
          <a:p>
            <a:pPr lvl="1"/>
            <a:r>
              <a:rPr lang="en-US" dirty="0"/>
              <a:t>Gender/age groups: men, women, children.</a:t>
            </a:r>
          </a:p>
          <a:p>
            <a:pPr lvl="1"/>
            <a:r>
              <a:rPr lang="en-US" dirty="0"/>
              <a:t>Economic groups: 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, and 3</a:t>
            </a:r>
            <a:r>
              <a:rPr lang="en-US" baseline="30000" dirty="0"/>
              <a:t>rd</a:t>
            </a:r>
            <a:r>
              <a:rPr lang="en-US" dirty="0"/>
              <a:t> class tickets and crew.</a:t>
            </a:r>
          </a:p>
          <a:p>
            <a:r>
              <a:rPr lang="en-US" dirty="0"/>
              <a:t>If so, WHY?</a:t>
            </a:r>
          </a:p>
          <a:p>
            <a:r>
              <a:rPr lang="en-US" dirty="0"/>
              <a:t>Survival rate = proportion of the group that survived (numerical variable).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Durkheim, Suicide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Emile Durkheim wrote a study of suicide rates at the end of the 19</a:t>
            </a:r>
            <a:r>
              <a:rPr lang="en-US" baseline="30000" dirty="0"/>
              <a:t>th</a:t>
            </a:r>
            <a:r>
              <a:rPr lang="en-US" dirty="0"/>
              <a:t> century. He is considered a founder of quantitative analysis in sociology. One of his questions was:</a:t>
            </a:r>
          </a:p>
          <a:p>
            <a:pPr lvl="1"/>
            <a:r>
              <a:rPr lang="en-US" dirty="0"/>
              <a:t>Were there differences in the suicide rates of Protestants, Catholics, and Jews? (low absolute risk).</a:t>
            </a:r>
          </a:p>
          <a:p>
            <a:r>
              <a:rPr lang="en-US" dirty="0"/>
              <a:t>He was asking whether the categorical predictor variable (religion) was related to a numerical outcome variable (suicide rates).</a:t>
            </a:r>
          </a:p>
          <a:p>
            <a:r>
              <a:rPr lang="en-US" dirty="0"/>
              <a:t>If so, WHY? The quantitative analysis sparks the theoretical and qualitative analysis.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ANOVA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Compares the means of a numerical dependent variable for groups that are defined by the categories of a categorical independent variable measured at the nominal or ordinal level. (These groups are called “factors” in the analysis.)</a:t>
            </a:r>
          </a:p>
          <a:p>
            <a:r>
              <a:rPr lang="en-US" dirty="0"/>
              <a:t>Example: are mean weights different for fans of action movies, horror movies, and romantic comedies?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null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null hypothesis is that all of the group means are equal to each other—that there are no differences.</a:t>
            </a:r>
          </a:p>
          <a:p>
            <a:r>
              <a:rPr lang="en-US" dirty="0"/>
              <a:t>Mu1 = Mu2 = Mu3 = Mu4 etc. for however many groups there are. </a:t>
            </a:r>
          </a:p>
          <a:p>
            <a:r>
              <a:rPr lang="en-US" dirty="0"/>
              <a:t>Rejecting the null hypothesis implies that for at least one pair of group means, the means were different from each other.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 the variance?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Subtract to find deviation of each score from the mean.</a:t>
            </a:r>
          </a:p>
          <a:p>
            <a:r>
              <a:rPr lang="en-US" dirty="0"/>
              <a:t>Square each difference.</a:t>
            </a:r>
          </a:p>
          <a:p>
            <a:r>
              <a:rPr lang="en-US" dirty="0"/>
              <a:t>Sum the squared differences.</a:t>
            </a:r>
          </a:p>
          <a:p>
            <a:r>
              <a:rPr lang="en-US" dirty="0"/>
              <a:t>Find the mean squared difference by dividing by the number of cases (sample: n – 1).</a:t>
            </a:r>
          </a:p>
          <a:p>
            <a:r>
              <a:rPr lang="en-US" dirty="0"/>
              <a:t>Can you write the formula?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 what does the variance have to do with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Remember: variances are measures of deviations from means.</a:t>
            </a:r>
          </a:p>
          <a:p>
            <a:r>
              <a:rPr lang="en-US" dirty="0"/>
              <a:t>We can use variances to compare means.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variances in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grand or total variance: based on the deviations between each score and the overall mean.</a:t>
            </a:r>
          </a:p>
          <a:p>
            <a:r>
              <a:rPr lang="en-US" dirty="0"/>
              <a:t>The between-groups variance: based on deviations between group means and the overall mean.</a:t>
            </a:r>
          </a:p>
          <a:p>
            <a:r>
              <a:rPr lang="en-US" dirty="0"/>
              <a:t>The within-groups variance: based on the deviation between each score and ITS group mean.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1744</Words>
  <Application>Microsoft Office PowerPoint</Application>
  <PresentationFormat>On-screen Show (4:3)</PresentationFormat>
  <Paragraphs>123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Office Theme</vt:lpstr>
      <vt:lpstr>ANOVA Analysis of variance</vt:lpstr>
      <vt:lpstr>A couple of examples</vt:lpstr>
      <vt:lpstr>The Titanic Disaster</vt:lpstr>
      <vt:lpstr>Durkheim, Suicide</vt:lpstr>
      <vt:lpstr>What does ANOVA do?</vt:lpstr>
      <vt:lpstr>The null hypothesis</vt:lpstr>
      <vt:lpstr>Remember the variance?</vt:lpstr>
      <vt:lpstr>So what does the variance have to do with it?</vt:lpstr>
      <vt:lpstr>Three variances in play</vt:lpstr>
      <vt:lpstr>How does ANOVA do it?</vt:lpstr>
      <vt:lpstr>Example</vt:lpstr>
      <vt:lpstr>The data: GPAs of movie fans</vt:lpstr>
      <vt:lpstr>The F ratio</vt:lpstr>
      <vt:lpstr>F ratio continued</vt:lpstr>
      <vt:lpstr>Significance?</vt:lpstr>
      <vt:lpstr>Within-group sum of squares</vt:lpstr>
      <vt:lpstr>Mean square within</vt:lpstr>
      <vt:lpstr>Between-group sum of squares</vt:lpstr>
      <vt:lpstr>Mean square between</vt:lpstr>
      <vt:lpstr>The F ratio</vt:lpstr>
      <vt:lpstr>Degrees of freedom</vt:lpstr>
      <vt:lpstr>What’s the next step</vt:lpstr>
      <vt:lpstr>Drat, not done yet! </vt:lpstr>
      <vt:lpstr>Be sure to get the descriptives!</vt:lpstr>
      <vt:lpstr>ANOVA as part of regression analysis</vt:lpstr>
      <vt:lpstr>Independent samples t-tests</vt:lpstr>
      <vt:lpstr>Independent samples t-test</vt:lpstr>
      <vt:lpstr>ANOVA summary</vt:lpstr>
    </vt:vector>
  </TitlesOfParts>
  <Company>DePaul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ANOVA</dc:title>
  <dc:creator>Garner, Roberta</dc:creator>
  <cp:lastModifiedBy>Carli Hansen</cp:lastModifiedBy>
  <cp:revision>29</cp:revision>
  <dcterms:created xsi:type="dcterms:W3CDTF">2009-10-16T19:48:28Z</dcterms:created>
  <dcterms:modified xsi:type="dcterms:W3CDTF">2022-12-05T15:26:15Z</dcterms:modified>
</cp:coreProperties>
</file>